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39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1235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kaggle.com/ashishpatel26/tutorial-facial-expression-classification-keras" TargetMode="External"/><Relationship Id="rId5" Type="http://schemas.openxmlformats.org/officeDocument/2006/relationships/hyperlink" Target="https://www.coursera.org/learn/facial-expression-recognition-keras/supplement/2KrW0/" TargetMode="Externa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3910" y="2799517"/>
            <a:ext cx="5026462" cy="263056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44009" y="1344216"/>
            <a:ext cx="7855982" cy="23806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249"/>
              </a:lnSpc>
              <a:buNone/>
            </a:pPr>
            <a:r>
              <a:rPr lang="en-US" sz="499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Real-Time Emotion and Facial Expression Detection</a:t>
            </a:r>
            <a:endParaRPr lang="en-US" sz="4999" dirty="0"/>
          </a:p>
        </p:txBody>
      </p:sp>
      <p:sp>
        <p:nvSpPr>
          <p:cNvPr id="7" name="Text 3"/>
          <p:cNvSpPr/>
          <p:nvPr/>
        </p:nvSpPr>
        <p:spPr>
          <a:xfrm>
            <a:off x="644009" y="4000857"/>
            <a:ext cx="7855982" cy="23555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8"/>
              </a:lnSpc>
              <a:buNone/>
            </a:pPr>
            <a:r>
              <a:rPr lang="en-US" sz="144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Facial expressions are a powerful means of nonverbal communication, conveying a wealth of information about our emotional state, intentions, and social interactions. Automated facial expression recognition systems have a wide range of applications, from understanding human behavior and diagnosing mental disorders to enhancing human-machine interaction and creating more engaging entertainment experiences. This project explores the use of deep learning techniques to build a robust system capable of accurately identifying the seven universal emotions: anger, disgust, fear, joy, sadness, surprise, and neutrality.</a:t>
            </a:r>
            <a:endParaRPr lang="en-US" sz="1449" dirty="0"/>
          </a:p>
        </p:txBody>
      </p:sp>
      <p:sp>
        <p:nvSpPr>
          <p:cNvPr id="8" name="Shape 4"/>
          <p:cNvSpPr/>
          <p:nvPr/>
        </p:nvSpPr>
        <p:spPr>
          <a:xfrm>
            <a:off x="644009" y="6577013"/>
            <a:ext cx="294323" cy="294323"/>
          </a:xfrm>
          <a:prstGeom prst="roundRect">
            <a:avLst>
              <a:gd name="adj" fmla="val 31064802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1030248" y="6563320"/>
            <a:ext cx="4246602" cy="3219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36"/>
              </a:lnSpc>
              <a:buNone/>
            </a:pPr>
            <a:r>
              <a:rPr lang="en-US" sz="1811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by BHUVAN MADHUSUDHAN</a:t>
            </a:r>
            <a:endParaRPr lang="en-US" sz="181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" y="2491740"/>
            <a:ext cx="4869180" cy="32461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437" y="266747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References</a:t>
            </a:r>
            <a:endParaRPr lang="en-US" sz="4860" dirty="0"/>
          </a:p>
        </p:txBody>
      </p:sp>
      <p:sp>
        <p:nvSpPr>
          <p:cNvPr id="7" name="Text 3"/>
          <p:cNvSpPr/>
          <p:nvPr/>
        </p:nvSpPr>
        <p:spPr>
          <a:xfrm>
            <a:off x="6745367" y="3809286"/>
            <a:ext cx="702099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/>
            </a:pPr>
            <a:r>
              <a:rPr lang="en-US" sz="1944" u="sng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Coursera Project-Based Course Overview</a:t>
            </a:r>
            <a:endParaRPr lang="en-US" sz="1944" dirty="0"/>
          </a:p>
        </p:txBody>
      </p:sp>
      <p:sp>
        <p:nvSpPr>
          <p:cNvPr id="8" name="Text 4"/>
          <p:cNvSpPr/>
          <p:nvPr/>
        </p:nvSpPr>
        <p:spPr>
          <a:xfrm>
            <a:off x="6745367" y="4290655"/>
            <a:ext cx="702099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2"/>
            </a:pPr>
            <a:r>
              <a:rPr lang="en-US" sz="1944" u="sng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Tutorial: Facial Expression Classification with Keras</a:t>
            </a:r>
            <a:endParaRPr lang="en-US" sz="1944" dirty="0"/>
          </a:p>
        </p:txBody>
      </p:sp>
      <p:sp>
        <p:nvSpPr>
          <p:cNvPr id="9" name="Text 5"/>
          <p:cNvSpPr/>
          <p:nvPr/>
        </p:nvSpPr>
        <p:spPr>
          <a:xfrm>
            <a:off x="6745367" y="5167074"/>
            <a:ext cx="702099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3"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Fundamentals of Facial/Emotion Recognition</a:t>
            </a:r>
            <a:endParaRPr lang="en-US" sz="194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124" y="1280517"/>
            <a:ext cx="5020032" cy="566856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39458" y="823674"/>
            <a:ext cx="7837884" cy="11660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591"/>
              </a:lnSpc>
              <a:buNone/>
            </a:pPr>
            <a:r>
              <a:rPr lang="en-US" sz="3673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The Importance of Facial Expressions</a:t>
            </a:r>
            <a:endParaRPr lang="en-US" sz="3673" dirty="0"/>
          </a:p>
        </p:txBody>
      </p:sp>
      <p:sp>
        <p:nvSpPr>
          <p:cNvPr id="7" name="Shape 3"/>
          <p:cNvSpPr/>
          <p:nvPr/>
        </p:nvSpPr>
        <p:spPr>
          <a:xfrm>
            <a:off x="6139458" y="2269569"/>
            <a:ext cx="7837884" cy="1687235"/>
          </a:xfrm>
          <a:prstGeom prst="roundRect">
            <a:avLst>
              <a:gd name="adj" fmla="val 46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333649" y="2463760"/>
            <a:ext cx="2332315" cy="2914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83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Emotional Insight</a:t>
            </a:r>
            <a:endParaRPr lang="en-US" sz="1837" dirty="0"/>
          </a:p>
        </p:txBody>
      </p:sp>
      <p:sp>
        <p:nvSpPr>
          <p:cNvPr id="9" name="Text 5"/>
          <p:cNvSpPr/>
          <p:nvPr/>
        </p:nvSpPr>
        <p:spPr>
          <a:xfrm>
            <a:off x="6333649" y="2867144"/>
            <a:ext cx="7449503" cy="895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51"/>
              </a:lnSpc>
              <a:buNone/>
            </a:pPr>
            <a:r>
              <a:rPr lang="en-US" sz="146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Facial expressions provide a window into our emotional state, allowing us to better understand the feelings and intentions of those around us. This information is crucial for effective communication and social interaction.</a:t>
            </a:r>
            <a:endParaRPr lang="en-US" sz="1469" dirty="0"/>
          </a:p>
        </p:txBody>
      </p:sp>
      <p:sp>
        <p:nvSpPr>
          <p:cNvPr id="10" name="Shape 6"/>
          <p:cNvSpPr/>
          <p:nvPr/>
        </p:nvSpPr>
        <p:spPr>
          <a:xfrm>
            <a:off x="6139458" y="4143375"/>
            <a:ext cx="7837884" cy="1687235"/>
          </a:xfrm>
          <a:prstGeom prst="roundRect">
            <a:avLst>
              <a:gd name="adj" fmla="val 46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333649" y="4337566"/>
            <a:ext cx="2332315" cy="2914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83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Behavioral Analysis</a:t>
            </a:r>
            <a:endParaRPr lang="en-US" sz="1837" dirty="0"/>
          </a:p>
        </p:txBody>
      </p:sp>
      <p:sp>
        <p:nvSpPr>
          <p:cNvPr id="12" name="Text 8"/>
          <p:cNvSpPr/>
          <p:nvPr/>
        </p:nvSpPr>
        <p:spPr>
          <a:xfrm>
            <a:off x="6333649" y="4740950"/>
            <a:ext cx="7449503" cy="895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51"/>
              </a:lnSpc>
              <a:buNone/>
            </a:pPr>
            <a:r>
              <a:rPr lang="en-US" sz="146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By analyzing facial expressions, we can gain valuable insights into human behavior, which has applications in fields such as psychology, marketing, and security.</a:t>
            </a:r>
            <a:endParaRPr lang="en-US" sz="1469" dirty="0"/>
          </a:p>
        </p:txBody>
      </p:sp>
      <p:sp>
        <p:nvSpPr>
          <p:cNvPr id="13" name="Shape 9"/>
          <p:cNvSpPr/>
          <p:nvPr/>
        </p:nvSpPr>
        <p:spPr>
          <a:xfrm>
            <a:off x="6139458" y="6017181"/>
            <a:ext cx="7837884" cy="1388745"/>
          </a:xfrm>
          <a:prstGeom prst="roundRect">
            <a:avLst>
              <a:gd name="adj" fmla="val 564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333649" y="6211372"/>
            <a:ext cx="3185993" cy="2914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83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Human-Machine Interaction</a:t>
            </a:r>
            <a:endParaRPr lang="en-US" sz="1837" dirty="0"/>
          </a:p>
        </p:txBody>
      </p:sp>
      <p:sp>
        <p:nvSpPr>
          <p:cNvPr id="15" name="Text 11"/>
          <p:cNvSpPr/>
          <p:nvPr/>
        </p:nvSpPr>
        <p:spPr>
          <a:xfrm>
            <a:off x="6333649" y="6614755"/>
            <a:ext cx="7449503" cy="5969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51"/>
              </a:lnSpc>
              <a:buNone/>
            </a:pPr>
            <a:r>
              <a:rPr lang="en-US" sz="146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Incorporating facial expression recognition into human-machine interfaces can enhance the user experience and enable more natural and intuitive interactions.</a:t>
            </a:r>
            <a:endParaRPr lang="en-US" sz="146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814" y="2294573"/>
            <a:ext cx="5032653" cy="364033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21598" y="936069"/>
            <a:ext cx="7873603" cy="1134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66"/>
              </a:lnSpc>
              <a:buNone/>
            </a:pPr>
            <a:r>
              <a:rPr lang="en-US" sz="3573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Facial Expression Recognition Techniques</a:t>
            </a:r>
            <a:endParaRPr lang="en-US" sz="3573" dirty="0"/>
          </a:p>
        </p:txBody>
      </p:sp>
      <p:sp>
        <p:nvSpPr>
          <p:cNvPr id="7" name="Shape 3"/>
          <p:cNvSpPr/>
          <p:nvPr/>
        </p:nvSpPr>
        <p:spPr>
          <a:xfrm>
            <a:off x="6382464" y="2342436"/>
            <a:ext cx="22622" cy="4951095"/>
          </a:xfrm>
          <a:prstGeom prst="roundRect">
            <a:avLst>
              <a:gd name="adj" fmla="val 336992"/>
            </a:avLst>
          </a:prstGeom>
          <a:solidFill>
            <a:srgbClr val="414A70"/>
          </a:solidFill>
          <a:ln/>
        </p:spPr>
      </p:sp>
      <p:sp>
        <p:nvSpPr>
          <p:cNvPr id="8" name="Shape 4"/>
          <p:cNvSpPr/>
          <p:nvPr/>
        </p:nvSpPr>
        <p:spPr>
          <a:xfrm>
            <a:off x="6597968" y="2739509"/>
            <a:ext cx="635198" cy="22622"/>
          </a:xfrm>
          <a:prstGeom prst="roundRect">
            <a:avLst>
              <a:gd name="adj" fmla="val 336992"/>
            </a:avLst>
          </a:prstGeom>
          <a:solidFill>
            <a:srgbClr val="414A70"/>
          </a:solidFill>
          <a:ln/>
        </p:spPr>
      </p:sp>
      <p:sp>
        <p:nvSpPr>
          <p:cNvPr id="9" name="Shape 5"/>
          <p:cNvSpPr/>
          <p:nvPr/>
        </p:nvSpPr>
        <p:spPr>
          <a:xfrm>
            <a:off x="6189583" y="2546628"/>
            <a:ext cx="408384" cy="408384"/>
          </a:xfrm>
          <a:prstGeom prst="roundRect">
            <a:avLst>
              <a:gd name="adj" fmla="val 1866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331268" y="2614613"/>
            <a:ext cx="124897" cy="2722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4"/>
              </a:lnSpc>
              <a:buNone/>
            </a:pPr>
            <a:r>
              <a:rPr lang="en-US" sz="214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144" dirty="0"/>
          </a:p>
        </p:txBody>
      </p:sp>
      <p:sp>
        <p:nvSpPr>
          <p:cNvPr id="11" name="Text 7"/>
          <p:cNvSpPr/>
          <p:nvPr/>
        </p:nvSpPr>
        <p:spPr>
          <a:xfrm>
            <a:off x="7391995" y="2523887"/>
            <a:ext cx="2268855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Face Detection</a:t>
            </a:r>
            <a:endParaRPr lang="en-US" sz="1787" dirty="0"/>
          </a:p>
        </p:txBody>
      </p:sp>
      <p:sp>
        <p:nvSpPr>
          <p:cNvPr id="12" name="Text 8"/>
          <p:cNvSpPr/>
          <p:nvPr/>
        </p:nvSpPr>
        <p:spPr>
          <a:xfrm>
            <a:off x="7391995" y="2916317"/>
            <a:ext cx="6603206" cy="5805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first step in facial expression recognition is to locate and isolate the face within an image or video frame.</a:t>
            </a:r>
            <a:endParaRPr lang="en-US" sz="1429" dirty="0"/>
          </a:p>
        </p:txBody>
      </p:sp>
      <p:sp>
        <p:nvSpPr>
          <p:cNvPr id="13" name="Shape 9"/>
          <p:cNvSpPr/>
          <p:nvPr/>
        </p:nvSpPr>
        <p:spPr>
          <a:xfrm>
            <a:off x="6597968" y="4256842"/>
            <a:ext cx="635198" cy="22622"/>
          </a:xfrm>
          <a:prstGeom prst="roundRect">
            <a:avLst>
              <a:gd name="adj" fmla="val 336992"/>
            </a:avLst>
          </a:prstGeom>
          <a:solidFill>
            <a:srgbClr val="414A70"/>
          </a:solidFill>
          <a:ln/>
        </p:spPr>
      </p:sp>
      <p:sp>
        <p:nvSpPr>
          <p:cNvPr id="14" name="Shape 10"/>
          <p:cNvSpPr/>
          <p:nvPr/>
        </p:nvSpPr>
        <p:spPr>
          <a:xfrm>
            <a:off x="6189583" y="4063960"/>
            <a:ext cx="408384" cy="408384"/>
          </a:xfrm>
          <a:prstGeom prst="roundRect">
            <a:avLst>
              <a:gd name="adj" fmla="val 1866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311265" y="4131945"/>
            <a:ext cx="165021" cy="2722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4"/>
              </a:lnSpc>
              <a:buNone/>
            </a:pPr>
            <a:r>
              <a:rPr lang="en-US" sz="214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144" dirty="0"/>
          </a:p>
        </p:txBody>
      </p:sp>
      <p:sp>
        <p:nvSpPr>
          <p:cNvPr id="16" name="Text 12"/>
          <p:cNvSpPr/>
          <p:nvPr/>
        </p:nvSpPr>
        <p:spPr>
          <a:xfrm>
            <a:off x="7391995" y="4041219"/>
            <a:ext cx="2268855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Feature Extraction</a:t>
            </a:r>
            <a:endParaRPr lang="en-US" sz="1787" dirty="0"/>
          </a:p>
        </p:txBody>
      </p:sp>
      <p:sp>
        <p:nvSpPr>
          <p:cNvPr id="17" name="Text 13"/>
          <p:cNvSpPr/>
          <p:nvPr/>
        </p:nvSpPr>
        <p:spPr>
          <a:xfrm>
            <a:off x="7391995" y="4433649"/>
            <a:ext cx="6603206" cy="870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Facial features, such as the shape and movement of the eyes, eyebrows, and mouth, are extracted and analyzed to identify the underlying emotional state.</a:t>
            </a:r>
            <a:endParaRPr lang="en-US" sz="1429" dirty="0"/>
          </a:p>
        </p:txBody>
      </p:sp>
      <p:sp>
        <p:nvSpPr>
          <p:cNvPr id="18" name="Shape 14"/>
          <p:cNvSpPr/>
          <p:nvPr/>
        </p:nvSpPr>
        <p:spPr>
          <a:xfrm>
            <a:off x="6597968" y="6064448"/>
            <a:ext cx="635198" cy="22622"/>
          </a:xfrm>
          <a:prstGeom prst="roundRect">
            <a:avLst>
              <a:gd name="adj" fmla="val 336992"/>
            </a:avLst>
          </a:prstGeom>
          <a:solidFill>
            <a:srgbClr val="414A70"/>
          </a:solidFill>
          <a:ln/>
        </p:spPr>
      </p:sp>
      <p:sp>
        <p:nvSpPr>
          <p:cNvPr id="19" name="Shape 15"/>
          <p:cNvSpPr/>
          <p:nvPr/>
        </p:nvSpPr>
        <p:spPr>
          <a:xfrm>
            <a:off x="6189583" y="5871567"/>
            <a:ext cx="408384" cy="408384"/>
          </a:xfrm>
          <a:prstGeom prst="roundRect">
            <a:avLst>
              <a:gd name="adj" fmla="val 1866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6318647" y="5939552"/>
            <a:ext cx="150257" cy="2722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4"/>
              </a:lnSpc>
              <a:buNone/>
            </a:pPr>
            <a:r>
              <a:rPr lang="en-US" sz="214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144" dirty="0"/>
          </a:p>
        </p:txBody>
      </p:sp>
      <p:sp>
        <p:nvSpPr>
          <p:cNvPr id="21" name="Text 17"/>
          <p:cNvSpPr/>
          <p:nvPr/>
        </p:nvSpPr>
        <p:spPr>
          <a:xfrm>
            <a:off x="7391995" y="5848826"/>
            <a:ext cx="2721293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Expression Classification</a:t>
            </a:r>
            <a:endParaRPr lang="en-US" sz="1787" dirty="0"/>
          </a:p>
        </p:txBody>
      </p:sp>
      <p:sp>
        <p:nvSpPr>
          <p:cNvPr id="22" name="Text 18"/>
          <p:cNvSpPr/>
          <p:nvPr/>
        </p:nvSpPr>
        <p:spPr>
          <a:xfrm>
            <a:off x="7391995" y="6241256"/>
            <a:ext cx="6603206" cy="870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extracted features are then used to classify the facial expression into one of the seven universal emotions, using advanced machine learning algorithms.</a:t>
            </a:r>
            <a:endParaRPr lang="en-US" sz="142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807964"/>
            <a:ext cx="755392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The Emotion FER Dataset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Dataset Description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3829169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Emotion FER dataset consists of 48x48 pixel grayscale images of faces, with each image labeled with one of the seven universal emotions.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196590"/>
            <a:ext cx="308633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Dataset Composition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3829169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dataset includes 28,709 training examples and 7,178 test examples, providing a robust and diverse set of data for model training and evaluation.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Data Preprocessing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faces in the images have been automatically registered and centered, making the dataset well-suited for deep learning-based facial expression recognition.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4390" y="2556867"/>
            <a:ext cx="4965502" cy="311586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29020" y="739021"/>
            <a:ext cx="7685961" cy="13018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26"/>
              </a:lnSpc>
              <a:buNone/>
            </a:pPr>
            <a:r>
              <a:rPr lang="en-US" sz="410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Convolutional Neural Network (CNN) Model</a:t>
            </a:r>
            <a:endParaRPr lang="en-US" sz="4101" dirty="0"/>
          </a:p>
        </p:txBody>
      </p:sp>
      <p:sp>
        <p:nvSpPr>
          <p:cNvPr id="7" name="Shape 3"/>
          <p:cNvSpPr/>
          <p:nvPr/>
        </p:nvSpPr>
        <p:spPr>
          <a:xfrm>
            <a:off x="729020" y="2587585"/>
            <a:ext cx="468630" cy="468630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891659" y="2665690"/>
            <a:ext cx="143351" cy="312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60"/>
              </a:lnSpc>
              <a:buNone/>
            </a:pPr>
            <a:r>
              <a:rPr lang="en-US" sz="246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460" dirty="0"/>
          </a:p>
        </p:txBody>
      </p:sp>
      <p:sp>
        <p:nvSpPr>
          <p:cNvPr id="9" name="Text 5"/>
          <p:cNvSpPr/>
          <p:nvPr/>
        </p:nvSpPr>
        <p:spPr>
          <a:xfrm>
            <a:off x="1405890" y="2587585"/>
            <a:ext cx="2603897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3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Model Architecture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1405890" y="3037880"/>
            <a:ext cx="7009090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64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model consists of 4 convolutional layers and 2 fully connected layers, designed to effectively extract and classify facial features.</a:t>
            </a:r>
            <a:endParaRPr lang="en-US" sz="1640" dirty="0"/>
          </a:p>
        </p:txBody>
      </p:sp>
      <p:sp>
        <p:nvSpPr>
          <p:cNvPr id="11" name="Shape 7"/>
          <p:cNvSpPr/>
          <p:nvPr/>
        </p:nvSpPr>
        <p:spPr>
          <a:xfrm>
            <a:off x="729020" y="4147185"/>
            <a:ext cx="468630" cy="468630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68561" y="4225290"/>
            <a:ext cx="189428" cy="312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60"/>
              </a:lnSpc>
              <a:buNone/>
            </a:pPr>
            <a:r>
              <a:rPr lang="en-US" sz="246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460" dirty="0"/>
          </a:p>
        </p:txBody>
      </p:sp>
      <p:sp>
        <p:nvSpPr>
          <p:cNvPr id="13" name="Text 9"/>
          <p:cNvSpPr/>
          <p:nvPr/>
        </p:nvSpPr>
        <p:spPr>
          <a:xfrm>
            <a:off x="1405890" y="4147185"/>
            <a:ext cx="3294459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3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Optimization and Training</a:t>
            </a:r>
            <a:endParaRPr lang="en-US" sz="2050" dirty="0"/>
          </a:p>
        </p:txBody>
      </p:sp>
      <p:sp>
        <p:nvSpPr>
          <p:cNvPr id="14" name="Text 10"/>
          <p:cNvSpPr/>
          <p:nvPr/>
        </p:nvSpPr>
        <p:spPr>
          <a:xfrm>
            <a:off x="1405890" y="4597479"/>
            <a:ext cx="7009090" cy="1000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64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model is trained using the Adam optimizer and categorical cross-entropy loss function, with accuracy as the evaluation metric.</a:t>
            </a:r>
            <a:endParaRPr lang="en-US" sz="1640" dirty="0"/>
          </a:p>
        </p:txBody>
      </p:sp>
      <p:sp>
        <p:nvSpPr>
          <p:cNvPr id="15" name="Shape 11"/>
          <p:cNvSpPr/>
          <p:nvPr/>
        </p:nvSpPr>
        <p:spPr>
          <a:xfrm>
            <a:off x="729020" y="6040160"/>
            <a:ext cx="468630" cy="468630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877014" y="6118265"/>
            <a:ext cx="172522" cy="312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60"/>
              </a:lnSpc>
              <a:buNone/>
            </a:pPr>
            <a:r>
              <a:rPr lang="en-US" sz="246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460" dirty="0"/>
          </a:p>
        </p:txBody>
      </p:sp>
      <p:sp>
        <p:nvSpPr>
          <p:cNvPr id="17" name="Text 13"/>
          <p:cNvSpPr/>
          <p:nvPr/>
        </p:nvSpPr>
        <p:spPr>
          <a:xfrm>
            <a:off x="1405890" y="6040160"/>
            <a:ext cx="3806666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3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Model Saving and Serialization</a:t>
            </a:r>
            <a:endParaRPr lang="en-US" sz="2050" dirty="0"/>
          </a:p>
        </p:txBody>
      </p:sp>
      <p:sp>
        <p:nvSpPr>
          <p:cNvPr id="18" name="Text 14"/>
          <p:cNvSpPr/>
          <p:nvPr/>
        </p:nvSpPr>
        <p:spPr>
          <a:xfrm>
            <a:off x="1405890" y="6490454"/>
            <a:ext cx="7009090" cy="1000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64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trained model is saved in a JSON format, allowing for easy deployment and integration into a real-time facial expression recognition system.</a:t>
            </a:r>
            <a:endParaRPr lang="en-US" sz="164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0459" y="2290882"/>
            <a:ext cx="4993362" cy="364783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0205" y="889516"/>
            <a:ext cx="7763589" cy="12325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53"/>
              </a:lnSpc>
              <a:buNone/>
            </a:pPr>
            <a:r>
              <a:rPr lang="en-US" sz="3882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Real-Time Facial Expression Recognition</a:t>
            </a:r>
            <a:endParaRPr lang="en-US" sz="3882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205" y="2417802"/>
            <a:ext cx="986076" cy="176688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72032" y="2614970"/>
            <a:ext cx="2465189" cy="3081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6"/>
              </a:lnSpc>
              <a:buNone/>
            </a:pPr>
            <a:r>
              <a:rPr lang="en-US" sz="194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Webcam Capture</a:t>
            </a:r>
            <a:endParaRPr lang="en-US" sz="1941" dirty="0"/>
          </a:p>
        </p:txBody>
      </p:sp>
      <p:sp>
        <p:nvSpPr>
          <p:cNvPr id="9" name="Text 4"/>
          <p:cNvSpPr/>
          <p:nvPr/>
        </p:nvSpPr>
        <p:spPr>
          <a:xfrm>
            <a:off x="1972032" y="3041333"/>
            <a:ext cx="6481762" cy="9461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85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system captures real-time video from the user's webcam, continuously analyzing the facial expressions of the person in front of the camera.</a:t>
            </a:r>
            <a:endParaRPr lang="en-US" sz="1553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205" y="4184690"/>
            <a:ext cx="986076" cy="157769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72032" y="4381857"/>
            <a:ext cx="3702844" cy="3081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6"/>
              </a:lnSpc>
              <a:buNone/>
            </a:pPr>
            <a:r>
              <a:rPr lang="en-US" sz="194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Facial Expression Classification</a:t>
            </a:r>
            <a:endParaRPr lang="en-US" sz="1941" dirty="0"/>
          </a:p>
        </p:txBody>
      </p:sp>
      <p:sp>
        <p:nvSpPr>
          <p:cNvPr id="12" name="Text 6"/>
          <p:cNvSpPr/>
          <p:nvPr/>
        </p:nvSpPr>
        <p:spPr>
          <a:xfrm>
            <a:off x="1972032" y="4808220"/>
            <a:ext cx="6481762" cy="6307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85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pre-trained CNN model is used to classify the detected facial expressions into one of the seven universal emotions in real-time.</a:t>
            </a:r>
            <a:endParaRPr lang="en-US" sz="1553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205" y="5762387"/>
            <a:ext cx="986076" cy="157769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72032" y="5959554"/>
            <a:ext cx="2594372" cy="3081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6"/>
              </a:lnSpc>
              <a:buNone/>
            </a:pPr>
            <a:r>
              <a:rPr lang="en-US" sz="194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Web Interface Display</a:t>
            </a:r>
            <a:endParaRPr lang="en-US" sz="1941" dirty="0"/>
          </a:p>
        </p:txBody>
      </p:sp>
      <p:sp>
        <p:nvSpPr>
          <p:cNvPr id="15" name="Text 8"/>
          <p:cNvSpPr/>
          <p:nvPr/>
        </p:nvSpPr>
        <p:spPr>
          <a:xfrm>
            <a:off x="1972032" y="6385917"/>
            <a:ext cx="6481762" cy="6307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85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recognized facial expressions are displayed on a web interface, providing a user-friendly and interactive experience.</a:t>
            </a:r>
            <a:endParaRPr lang="en-US" sz="1553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970413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9970413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0098" y="3717369"/>
            <a:ext cx="5054203" cy="253555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837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Applications of Facial Expression Recognition</a:t>
            </a:r>
            <a:endParaRPr lang="en-US" sz="3402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1814513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4837" y="241923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Retail</a:t>
            </a:r>
            <a:endParaRPr lang="en-US" sz="1701" dirty="0"/>
          </a:p>
        </p:txBody>
      </p:sp>
      <p:sp>
        <p:nvSpPr>
          <p:cNvPr id="9" name="Text 4"/>
          <p:cNvSpPr/>
          <p:nvPr/>
        </p:nvSpPr>
        <p:spPr>
          <a:xfrm>
            <a:off x="604837" y="279273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Retailers can use facial expression recognition to assess customer interest and engagement, optimizing their marketing strategies and product offerings.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3864293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4837" y="446901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Healthcare</a:t>
            </a:r>
            <a:endParaRPr lang="en-US" sz="1701" dirty="0"/>
          </a:p>
        </p:txBody>
      </p:sp>
      <p:sp>
        <p:nvSpPr>
          <p:cNvPr id="12" name="Text 6"/>
          <p:cNvSpPr/>
          <p:nvPr/>
        </p:nvSpPr>
        <p:spPr>
          <a:xfrm>
            <a:off x="604837" y="484251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Healthcare providers can leverage facial expression recognition to better understand patient mood and emotional state, leading to more personalized and effective care.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5914073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4837" y="651879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Entertainment</a:t>
            </a:r>
            <a:endParaRPr lang="en-US" sz="1701" dirty="0"/>
          </a:p>
        </p:txBody>
      </p:sp>
      <p:sp>
        <p:nvSpPr>
          <p:cNvPr id="15" name="Text 8"/>
          <p:cNvSpPr/>
          <p:nvPr/>
        </p:nvSpPr>
        <p:spPr>
          <a:xfrm>
            <a:off x="604837" y="689229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Entertainment producers can monitor audience engagement and reactions in real-time, allowing them to create more impactful and engaging content.</a:t>
            </a:r>
            <a:endParaRPr lang="en-US" sz="1361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837" y="7963853"/>
            <a:ext cx="431959" cy="43195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04837" y="856857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Psychology</a:t>
            </a:r>
            <a:endParaRPr lang="en-US" sz="1701" dirty="0"/>
          </a:p>
        </p:txBody>
      </p:sp>
      <p:sp>
        <p:nvSpPr>
          <p:cNvPr id="18" name="Text 10"/>
          <p:cNvSpPr/>
          <p:nvPr/>
        </p:nvSpPr>
        <p:spPr>
          <a:xfrm>
            <a:off x="604837" y="894207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Facial expression recognition can provide valuable insights for psychological research and the diagnosis of mental health conditions.</a:t>
            </a:r>
            <a:endParaRPr lang="en-US" sz="136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79" y="1562338"/>
            <a:ext cx="5054322" cy="510492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1238" y="773430"/>
            <a:ext cx="7675483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Challenges and Future Developments</a:t>
            </a:r>
            <a:endParaRPr lang="en-US" sz="3402" dirty="0"/>
          </a:p>
        </p:txBody>
      </p:sp>
      <p:sp>
        <p:nvSpPr>
          <p:cNvPr id="7" name="Shape 3"/>
          <p:cNvSpPr/>
          <p:nvPr/>
        </p:nvSpPr>
        <p:spPr>
          <a:xfrm>
            <a:off x="6091238" y="1572697"/>
            <a:ext cx="7934325" cy="5883354"/>
          </a:xfrm>
          <a:prstGeom prst="roundRect">
            <a:avLst>
              <a:gd name="adj" fmla="val 123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6098857" y="1580317"/>
            <a:ext cx="7919085" cy="13287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6271617" y="1691521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Accuracy Improvement</a:t>
            </a:r>
            <a:endParaRPr lang="en-US" sz="1361" dirty="0"/>
          </a:p>
        </p:txBody>
      </p:sp>
      <p:sp>
        <p:nvSpPr>
          <p:cNvPr id="10" name="Text 6"/>
          <p:cNvSpPr/>
          <p:nvPr/>
        </p:nvSpPr>
        <p:spPr>
          <a:xfrm>
            <a:off x="10234970" y="1691521"/>
            <a:ext cx="3610213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Continued research and development of more advanced deep learning algorithms can further enhance the accuracy of facial expression recognition systems.</a:t>
            </a:r>
            <a:endParaRPr lang="en-US" sz="1361" dirty="0"/>
          </a:p>
        </p:txBody>
      </p:sp>
      <p:sp>
        <p:nvSpPr>
          <p:cNvPr id="11" name="Shape 7"/>
          <p:cNvSpPr/>
          <p:nvPr/>
        </p:nvSpPr>
        <p:spPr>
          <a:xfrm>
            <a:off x="6098857" y="2909054"/>
            <a:ext cx="7919085" cy="160532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6271617" y="3020258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Real-Time Performance</a:t>
            </a:r>
            <a:endParaRPr lang="en-US" sz="1361" dirty="0"/>
          </a:p>
        </p:txBody>
      </p:sp>
      <p:sp>
        <p:nvSpPr>
          <p:cNvPr id="13" name="Text 9"/>
          <p:cNvSpPr/>
          <p:nvPr/>
        </p:nvSpPr>
        <p:spPr>
          <a:xfrm>
            <a:off x="10234970" y="3020258"/>
            <a:ext cx="3610213" cy="13829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Optimizing the computational efficiency of the models and leveraging hardware acceleration can enable real-time facial expression recognition on a wider range of devices.</a:t>
            </a:r>
            <a:endParaRPr lang="en-US" sz="1361" dirty="0"/>
          </a:p>
        </p:txBody>
      </p:sp>
      <p:sp>
        <p:nvSpPr>
          <p:cNvPr id="14" name="Shape 10"/>
          <p:cNvSpPr/>
          <p:nvPr/>
        </p:nvSpPr>
        <p:spPr>
          <a:xfrm>
            <a:off x="6098857" y="4514374"/>
            <a:ext cx="7919085" cy="160532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6271617" y="4625578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Robustness to Variations</a:t>
            </a:r>
            <a:endParaRPr lang="en-US" sz="1361" dirty="0"/>
          </a:p>
        </p:txBody>
      </p:sp>
      <p:sp>
        <p:nvSpPr>
          <p:cNvPr id="16" name="Text 12"/>
          <p:cNvSpPr/>
          <p:nvPr/>
        </p:nvSpPr>
        <p:spPr>
          <a:xfrm>
            <a:off x="10234970" y="4625578"/>
            <a:ext cx="3610213" cy="13829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Addressing challenges such as varying lighting conditions, head poses, and occlusions can improve the reliability of facial expression recognition in real-world scenarios.</a:t>
            </a:r>
            <a:endParaRPr lang="en-US" sz="1361" dirty="0"/>
          </a:p>
        </p:txBody>
      </p:sp>
      <p:sp>
        <p:nvSpPr>
          <p:cNvPr id="17" name="Shape 13"/>
          <p:cNvSpPr/>
          <p:nvPr/>
        </p:nvSpPr>
        <p:spPr>
          <a:xfrm>
            <a:off x="6098857" y="6119693"/>
            <a:ext cx="7919085" cy="1328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6271617" y="6230898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Ethical Considerations</a:t>
            </a:r>
            <a:endParaRPr lang="en-US" sz="1361" dirty="0"/>
          </a:p>
        </p:txBody>
      </p:sp>
      <p:sp>
        <p:nvSpPr>
          <p:cNvPr id="19" name="Text 15"/>
          <p:cNvSpPr/>
          <p:nvPr/>
        </p:nvSpPr>
        <p:spPr>
          <a:xfrm>
            <a:off x="10234970" y="6230898"/>
            <a:ext cx="3610213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Addressing privacy concerns and ensuring the responsible use of facial expression recognition technology will be crucial as the field continues to evolve.</a:t>
            </a:r>
            <a:endParaRPr lang="en-US" sz="136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729" y="2986802"/>
            <a:ext cx="4868942" cy="22559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156864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Conclusion</a:t>
            </a:r>
            <a:endParaRPr lang="en-US" sz="4860" dirty="0"/>
          </a:p>
        </p:txBody>
      </p:sp>
      <p:sp>
        <p:nvSpPr>
          <p:cNvPr id="7" name="Text 3"/>
          <p:cNvSpPr/>
          <p:nvPr/>
        </p:nvSpPr>
        <p:spPr>
          <a:xfrm>
            <a:off x="864037" y="2710458"/>
            <a:ext cx="7415927" cy="3950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Facial expression recognition is a rapidly advancing field with a wide range of applications, from enhancing human-machine interaction to providing valuable insights for psychology and healthcare. This project has demonstrated the power of deep learning techniques in building a robust system capable of accurately identifying the seven universal emotions in real-time. As the technology continues to evolve, we can expect to see even more innovative and impactful applications of facial expression recognition in the years to come.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842</Words>
  <Application>Microsoft Office PowerPoint</Application>
  <PresentationFormat>Custom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Epilogue</vt:lpstr>
      <vt:lpstr>Fraunces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2</cp:revision>
  <dcterms:created xsi:type="dcterms:W3CDTF">2024-07-22T07:04:11Z</dcterms:created>
  <dcterms:modified xsi:type="dcterms:W3CDTF">2024-07-22T07:07:13Z</dcterms:modified>
</cp:coreProperties>
</file>